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59" r:id="rId3"/>
    <p:sldId id="257" r:id="rId4"/>
    <p:sldId id="264" r:id="rId5"/>
    <p:sldId id="291" r:id="rId6"/>
    <p:sldId id="292" r:id="rId7"/>
    <p:sldId id="293" r:id="rId8"/>
    <p:sldId id="260" r:id="rId9"/>
    <p:sldId id="268" r:id="rId10"/>
    <p:sldId id="261" r:id="rId11"/>
    <p:sldId id="272" r:id="rId12"/>
    <p:sldId id="294" r:id="rId13"/>
    <p:sldId id="262" r:id="rId14"/>
    <p:sldId id="290" r:id="rId15"/>
    <p:sldId id="282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Gen Jyuu Gothic LP Bold" panose="020B0602020203020207" pitchFamily="34" charset="-120"/>
      <p:bold r:id="rId24"/>
    </p:embeddedFont>
    <p:embeddedFont>
      <p:font typeface="Gen Jyuu Gothic LP Medium" panose="020B0402020203020207" pitchFamily="34" charset="-120"/>
      <p:regular r:id="rId25"/>
    </p:embeddedFont>
  </p:embeddedFontLst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76BC"/>
    <a:srgbClr val="FFCBEC"/>
    <a:srgbClr val="294F73"/>
    <a:srgbClr val="262626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深色樣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1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2.png>
</file>

<file path=ppt/media/image23.sv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D371F4-B49E-4375-B4EB-31B3EAF04CFE}" type="datetimeFigureOut">
              <a:rPr lang="zh-CN" altLang="en-US" smtClean="0"/>
              <a:t>2018/12/24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B9276-3D5B-46B9-8FB9-3C5C11460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492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170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293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36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4582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8188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99375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322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842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037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75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099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4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990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8145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698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05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928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271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780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3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071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76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238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515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333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51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1325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emf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svg"/><Relationship Id="rId11" Type="http://schemas.openxmlformats.org/officeDocument/2006/relationships/image" Target="../media/image20.emf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Relationship Id="rId14" Type="http://schemas.openxmlformats.org/officeDocument/2006/relationships/image" Target="../media/image2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730466" y="2277869"/>
            <a:ext cx="7255470" cy="8079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48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餐點視覺檢測系統</a:t>
            </a:r>
            <a:endParaRPr lang="zh-CN" altLang="en-US" sz="48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01557" y="3851489"/>
            <a:ext cx="4703398" cy="1054135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68580" tIns="34290" rIns="68580" bIns="34290" anchor="t">
            <a:spAutoFit/>
          </a:bodyPr>
          <a:lstStyle/>
          <a:p>
            <a:pPr defTabSz="685800" eaLnBrk="0" hangingPunct="0"/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組員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:</a:t>
            </a:r>
          </a:p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0524032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吳心珮</a:t>
            </a:r>
            <a:endParaRPr lang="en-US" altLang="zh-TW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0524037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邱睿揚</a:t>
            </a:r>
            <a:endParaRPr lang="en-US" altLang="zh-TW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0524056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羅維琪</a:t>
            </a:r>
            <a:endParaRPr lang="en-US" altLang="zh-TW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47399" y="2976527"/>
            <a:ext cx="7280706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 eaLnBrk="0" hangingPunct="0"/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FOOD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 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VISION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 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DETECTION</a:t>
            </a:r>
            <a:r>
              <a:rPr lang="zh-TW" altLang="en-US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 </a:t>
            </a:r>
            <a:r>
              <a:rPr lang="en-US" altLang="zh-TW" sz="1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SYSTEM</a:t>
            </a:r>
            <a:endParaRPr lang="en-US" altLang="zh-CN" sz="1600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sp>
        <p:nvSpPr>
          <p:cNvPr id="8" name="TextBox 120"/>
          <p:cNvSpPr txBox="1"/>
          <p:nvPr/>
        </p:nvSpPr>
        <p:spPr>
          <a:xfrm>
            <a:off x="4801557" y="3339330"/>
            <a:ext cx="4533262" cy="3745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defTabSz="685800"/>
            <a:r>
              <a:rPr lang="zh-TW" altLang="en-US" sz="1600" dirty="0">
                <a:solidFill>
                  <a:prstClr val="white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指導老師：朱彥銘教授</a:t>
            </a:r>
            <a:endParaRPr lang="zh-CN" altLang="en-US" sz="1600" dirty="0">
              <a:solidFill>
                <a:prstClr val="white"/>
              </a:solidFill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391230" y="2391860"/>
            <a:ext cx="132770" cy="1724700"/>
            <a:chOff x="995161" y="2391860"/>
            <a:chExt cx="135370" cy="1758474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1130530" y="2391860"/>
              <a:ext cx="0" cy="1758474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等腰三角形 11"/>
            <p:cNvSpPr/>
            <p:nvPr/>
          </p:nvSpPr>
          <p:spPr>
            <a:xfrm rot="16200000">
              <a:off x="984331" y="3203412"/>
              <a:ext cx="157029" cy="135370"/>
            </a:xfrm>
            <a:prstGeom prst="triangl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7814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072052" y="3429248"/>
            <a:ext cx="4047904" cy="1230666"/>
            <a:chOff x="4059226" y="2848154"/>
            <a:chExt cx="4047904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4059226" y="3124729"/>
              <a:ext cx="40479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測試計畫</a:t>
              </a:r>
              <a:r>
                <a:rPr lang="en-US" altLang="zh-TW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-</a:t>
              </a:r>
              <a:r>
                <a:rPr lang="zh-CN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單元測試</a:t>
              </a: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>
            <a:grpSpLocks noChangeAspect="1"/>
          </p:cNvGrpSpPr>
          <p:nvPr/>
        </p:nvGrpSpPr>
        <p:grpSpPr>
          <a:xfrm>
            <a:off x="4888117" y="2085375"/>
            <a:ext cx="2415766" cy="1199156"/>
            <a:chOff x="6515137" y="-1169675"/>
            <a:chExt cx="1558123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9" name="任意多边形 18"/>
            <p:cNvSpPr/>
            <p:nvPr/>
          </p:nvSpPr>
          <p:spPr>
            <a:xfrm>
              <a:off x="6515137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6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3" y="773433"/>
                  </a:lnTo>
                  <a:lnTo>
                    <a:pt x="506018" y="773433"/>
                  </a:lnTo>
                  <a:lnTo>
                    <a:pt x="512258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7336059" y="-1169675"/>
              <a:ext cx="737201" cy="773433"/>
            </a:xfrm>
            <a:custGeom>
              <a:avLst/>
              <a:gdLst/>
              <a:ahLst/>
              <a:cxnLst/>
              <a:rect l="l" t="t" r="r" b="b"/>
              <a:pathLst>
                <a:path w="737201" h="773433">
                  <a:moveTo>
                    <a:pt x="336642" y="0"/>
                  </a:moveTo>
                  <a:cubicBezTo>
                    <a:pt x="450271" y="330"/>
                    <a:pt x="540221" y="25878"/>
                    <a:pt x="606491" y="76642"/>
                  </a:cubicBezTo>
                  <a:cubicBezTo>
                    <a:pt x="672760" y="127406"/>
                    <a:pt x="706623" y="201405"/>
                    <a:pt x="708077" y="298638"/>
                  </a:cubicBezTo>
                  <a:cubicBezTo>
                    <a:pt x="708077" y="352900"/>
                    <a:pt x="693515" y="400406"/>
                    <a:pt x="664391" y="441156"/>
                  </a:cubicBezTo>
                  <a:cubicBezTo>
                    <a:pt x="635268" y="481906"/>
                    <a:pt x="591585" y="514079"/>
                    <a:pt x="533345" y="537676"/>
                  </a:cubicBezTo>
                  <a:lnTo>
                    <a:pt x="533345" y="544956"/>
                  </a:lnTo>
                  <a:cubicBezTo>
                    <a:pt x="594965" y="563120"/>
                    <a:pt x="645025" y="594135"/>
                    <a:pt x="683526" y="637999"/>
                  </a:cubicBezTo>
                  <a:cubicBezTo>
                    <a:pt x="702777" y="659931"/>
                    <a:pt x="717363" y="685126"/>
                    <a:pt x="727284" y="713584"/>
                  </a:cubicBezTo>
                  <a:lnTo>
                    <a:pt x="737201" y="773433"/>
                  </a:lnTo>
                  <a:lnTo>
                    <a:pt x="480437" y="773433"/>
                  </a:lnTo>
                  <a:lnTo>
                    <a:pt x="477651" y="747819"/>
                  </a:lnTo>
                  <a:cubicBezTo>
                    <a:pt x="474107" y="734478"/>
                    <a:pt x="468593" y="722272"/>
                    <a:pt x="461108" y="711200"/>
                  </a:cubicBezTo>
                  <a:cubicBezTo>
                    <a:pt x="446139" y="689055"/>
                    <a:pt x="418540" y="672096"/>
                    <a:pt x="378310" y="660322"/>
                  </a:cubicBezTo>
                  <a:cubicBezTo>
                    <a:pt x="338081" y="648547"/>
                    <a:pt x="280472" y="642606"/>
                    <a:pt x="205482" y="642498"/>
                  </a:cubicBezTo>
                  <a:lnTo>
                    <a:pt x="205482" y="460515"/>
                  </a:lnTo>
                  <a:cubicBezTo>
                    <a:pt x="296596" y="459937"/>
                    <a:pt x="360293" y="446873"/>
                    <a:pt x="396574" y="421321"/>
                  </a:cubicBezTo>
                  <a:cubicBezTo>
                    <a:pt x="432855" y="395770"/>
                    <a:pt x="450283" y="361195"/>
                    <a:pt x="448856" y="317596"/>
                  </a:cubicBezTo>
                  <a:cubicBezTo>
                    <a:pt x="448704" y="280257"/>
                    <a:pt x="438078" y="251758"/>
                    <a:pt x="416977" y="232100"/>
                  </a:cubicBezTo>
                  <a:cubicBezTo>
                    <a:pt x="395876" y="212443"/>
                    <a:pt x="365211" y="202538"/>
                    <a:pt x="324983" y="202386"/>
                  </a:cubicBezTo>
                  <a:cubicBezTo>
                    <a:pt x="289127" y="202599"/>
                    <a:pt x="255912" y="210559"/>
                    <a:pt x="225338" y="226267"/>
                  </a:cubicBezTo>
                  <a:cubicBezTo>
                    <a:pt x="194765" y="241975"/>
                    <a:pt x="163372" y="264154"/>
                    <a:pt x="131159" y="292805"/>
                  </a:cubicBezTo>
                  <a:lnTo>
                    <a:pt x="0" y="133953"/>
                  </a:lnTo>
                  <a:cubicBezTo>
                    <a:pt x="50004" y="91426"/>
                    <a:pt x="102650" y="58544"/>
                    <a:pt x="157937" y="35308"/>
                  </a:cubicBezTo>
                  <a:cubicBezTo>
                    <a:pt x="213224" y="12073"/>
                    <a:pt x="272793" y="303"/>
                    <a:pt x="33664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9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628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CE038129-860C-4736-94C6-934755324FC8}"/>
              </a:ext>
            </a:extLst>
          </p:cNvPr>
          <p:cNvSpPr/>
          <p:nvPr/>
        </p:nvSpPr>
        <p:spPr>
          <a:xfrm>
            <a:off x="1603027" y="4537910"/>
            <a:ext cx="747800" cy="369332"/>
          </a:xfrm>
          <a:prstGeom prst="roundRect">
            <a:avLst>
              <a:gd name="adj" fmla="val 50000"/>
            </a:avLst>
          </a:prstGeom>
          <a:solidFill>
            <a:srgbClr val="2376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dirty="0">
                <a:solidFill>
                  <a:schemeClr val="bg1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硬體</a:t>
            </a:r>
          </a:p>
        </p:txBody>
      </p:sp>
      <p:sp>
        <p:nvSpPr>
          <p:cNvPr id="42" name="文字方塊 4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10</a:t>
            </a:r>
            <a:endParaRPr lang="zh-TW" altLang="en-US" dirty="0"/>
          </a:p>
        </p:txBody>
      </p:sp>
      <p:sp>
        <p:nvSpPr>
          <p:cNvPr id="16" name="文本框 2">
            <a:extLst>
              <a:ext uri="{FF2B5EF4-FFF2-40B4-BE49-F238E27FC236}">
                <a16:creationId xmlns:a16="http://schemas.microsoft.com/office/drawing/2014/main" id="{D4B44567-9D4F-CF49-8D32-AB91F2D9C1F7}"/>
              </a:ext>
            </a:extLst>
          </p:cNvPr>
          <p:cNvSpPr txBox="1"/>
          <p:nvPr/>
        </p:nvSpPr>
        <p:spPr>
          <a:xfrm>
            <a:off x="3265563" y="451525"/>
            <a:ext cx="57724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軟體測試報告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單元測試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(1/2)</a:t>
            </a:r>
            <a:endParaRPr lang="zh-CN" altLang="en-US" sz="36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C2ECD79-A7CA-4464-AC2A-BF269F6457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230" y="2871926"/>
            <a:ext cx="1395308" cy="138949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06CE0ED-0C41-4493-A48C-944F823144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497" y="2921050"/>
            <a:ext cx="1384861" cy="1389492"/>
          </a:xfrm>
          <a:prstGeom prst="rect">
            <a:avLst/>
          </a:prstGeom>
          <a:ln>
            <a:noFill/>
          </a:ln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A9B7291-108B-47B1-9DC2-2313F9C43B5B}"/>
              </a:ext>
            </a:extLst>
          </p:cNvPr>
          <p:cNvSpPr/>
          <p:nvPr/>
        </p:nvSpPr>
        <p:spPr>
          <a:xfrm>
            <a:off x="2760371" y="186290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測試之環境</a:t>
            </a:r>
            <a:endParaRPr kumimoji="1" lang="en-US" altLang="zh-CN" sz="24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AD6DDBAB-ACF0-4BE8-8344-F42E4D4B12EB}"/>
              </a:ext>
            </a:extLst>
          </p:cNvPr>
          <p:cNvSpPr/>
          <p:nvPr/>
        </p:nvSpPr>
        <p:spPr>
          <a:xfrm>
            <a:off x="4652966" y="4533430"/>
            <a:ext cx="747800" cy="369332"/>
          </a:xfrm>
          <a:prstGeom prst="roundRect">
            <a:avLst>
              <a:gd name="adj" fmla="val 50000"/>
            </a:avLst>
          </a:prstGeom>
          <a:solidFill>
            <a:srgbClr val="2376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>
                <a:solidFill>
                  <a:schemeClr val="bg1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軟體</a:t>
            </a:r>
            <a:endParaRPr kumimoji="1" lang="zh-TW" altLang="en-US" sz="1600" dirty="0">
              <a:solidFill>
                <a:schemeClr val="bg1"/>
              </a:solidFill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D15D957-6B0B-4CA6-9FC4-9FC0C0C56D88}"/>
              </a:ext>
            </a:extLst>
          </p:cNvPr>
          <p:cNvSpPr/>
          <p:nvPr/>
        </p:nvSpPr>
        <p:spPr>
          <a:xfrm>
            <a:off x="8214621" y="188768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測試之方法</a:t>
            </a:r>
            <a:endParaRPr kumimoji="1" lang="zh-TW" altLang="en-US" sz="24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BEAA119E-C175-45ED-9A1A-2C788727E5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9869" y="2871926"/>
            <a:ext cx="1591471" cy="1590408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9ACE0E01-0D9F-4440-9102-10361211EF9C}"/>
              </a:ext>
            </a:extLst>
          </p:cNvPr>
          <p:cNvSpPr/>
          <p:nvPr/>
        </p:nvSpPr>
        <p:spPr>
          <a:xfrm>
            <a:off x="7640270" y="4975034"/>
            <a:ext cx="33153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將本專案系統劃分成</a:t>
            </a:r>
            <a:r>
              <a:rPr kumimoji="1" lang="zh-CN" altLang="en-US" dirty="0">
                <a:solidFill>
                  <a:srgbClr val="2376BC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四個單元</a:t>
            </a:r>
            <a:r>
              <a:rPr kumimoji="1" lang="zh-CN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，</a:t>
            </a:r>
            <a:endParaRPr kumimoji="1" lang="en-US" altLang="zh-CN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</a:endParaRPr>
          </a:p>
          <a:p>
            <a:pPr algn="ctr"/>
            <a:r>
              <a:rPr kumimoji="1" lang="zh-CN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並</a:t>
            </a:r>
            <a:r>
              <a:rPr kumimoji="1" lang="zh-CN" altLang="en-US" dirty="0">
                <a:solidFill>
                  <a:srgbClr val="2376BC"/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分別進行單元測試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。</a:t>
            </a:r>
            <a:endParaRPr lang="zh-TW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D71117B-98FF-4EDF-88F1-4B9084797391}"/>
              </a:ext>
            </a:extLst>
          </p:cNvPr>
          <p:cNvSpPr/>
          <p:nvPr/>
        </p:nvSpPr>
        <p:spPr>
          <a:xfrm>
            <a:off x="3832468" y="5113534"/>
            <a:ext cx="2388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Virtual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 </a:t>
            </a:r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Studio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 </a:t>
            </a:r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Code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3E8F861-136C-4787-904E-3F75E9718F0A}"/>
              </a:ext>
            </a:extLst>
          </p:cNvPr>
          <p:cNvSpPr/>
          <p:nvPr/>
        </p:nvSpPr>
        <p:spPr>
          <a:xfrm>
            <a:off x="905960" y="5113534"/>
            <a:ext cx="21419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PC</a:t>
            </a:r>
            <a:r>
              <a:rPr kumimoji="1" lang="zh-TW" altLang="en-US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電腦 </a:t>
            </a:r>
            <a:r>
              <a:rPr kumimoji="1" lang="en-US" altLang="zh-TW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win10 pro</a:t>
            </a:r>
          </a:p>
        </p:txBody>
      </p:sp>
    </p:spTree>
    <p:extLst>
      <p:ext uri="{BB962C8B-B14F-4D97-AF65-F5344CB8AC3E}">
        <p14:creationId xmlns:p14="http://schemas.microsoft.com/office/powerpoint/2010/main" val="555569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字方塊 4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11</a:t>
            </a:r>
            <a:endParaRPr lang="zh-TW" altLang="en-US" dirty="0"/>
          </a:p>
        </p:txBody>
      </p:sp>
      <p:sp>
        <p:nvSpPr>
          <p:cNvPr id="16" name="文本框 2">
            <a:extLst>
              <a:ext uri="{FF2B5EF4-FFF2-40B4-BE49-F238E27FC236}">
                <a16:creationId xmlns:a16="http://schemas.microsoft.com/office/drawing/2014/main" id="{0C4E8506-BB38-284D-B1BF-53633FB09395}"/>
              </a:ext>
            </a:extLst>
          </p:cNvPr>
          <p:cNvSpPr txBox="1"/>
          <p:nvPr/>
        </p:nvSpPr>
        <p:spPr>
          <a:xfrm>
            <a:off x="3265563" y="451525"/>
            <a:ext cx="57724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軟體測試報告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單元測試</a:t>
            </a:r>
            <a:r>
              <a:rPr lang="en-US" altLang="zh-CN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(2/2)</a:t>
            </a:r>
            <a:endParaRPr lang="zh-CN" altLang="en-US" sz="3600" b="1" dirty="0">
              <a:latin typeface="Gen Jyuu Gothic LP Bold" panose="020B0602020203020207" pitchFamily="34" charset="-120"/>
              <a:ea typeface="Gen Jyuu Gothic LP Bold" panose="020B0602020203020207" pitchFamily="34" charset="-120"/>
              <a:cs typeface="Gen Jyuu Gothic LP Bold" panose="020B0602020203020207" pitchFamily="34" charset="-120"/>
              <a:sym typeface="+mn-lt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9DAF090-BB50-4049-B27E-5585E84BF8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461517"/>
              </p:ext>
            </p:extLst>
          </p:nvPr>
        </p:nvGraphicFramePr>
        <p:xfrm>
          <a:off x="1976475" y="1687818"/>
          <a:ext cx="8755026" cy="4560121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2918342">
                  <a:extLst>
                    <a:ext uri="{9D8B030D-6E8A-4147-A177-3AD203B41FA5}">
                      <a16:colId xmlns:a16="http://schemas.microsoft.com/office/drawing/2014/main" val="3617370518"/>
                    </a:ext>
                  </a:extLst>
                </a:gridCol>
                <a:gridCol w="2918342">
                  <a:extLst>
                    <a:ext uri="{9D8B030D-6E8A-4147-A177-3AD203B41FA5}">
                      <a16:colId xmlns:a16="http://schemas.microsoft.com/office/drawing/2014/main" val="862361221"/>
                    </a:ext>
                  </a:extLst>
                </a:gridCol>
                <a:gridCol w="2918342">
                  <a:extLst>
                    <a:ext uri="{9D8B030D-6E8A-4147-A177-3AD203B41FA5}">
                      <a16:colId xmlns:a16="http://schemas.microsoft.com/office/drawing/2014/main" val="1904492740"/>
                    </a:ext>
                  </a:extLst>
                </a:gridCol>
              </a:tblGrid>
              <a:tr h="467039"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單元測試列表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073350"/>
                  </a:ext>
                </a:extLst>
              </a:tr>
              <a:tr h="473526"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單元名稱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測試名稱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測試介紹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5015634"/>
                  </a:ext>
                </a:extLst>
              </a:tr>
              <a:tr h="81731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1.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訂單處理單元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比對訂單資訊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新增訂單及計算訂單金額是否正確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720105"/>
                  </a:ext>
                </a:extLst>
              </a:tr>
              <a:tr h="116759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2.</a:t>
                      </a:r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影像擷取單元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擷取畫面測試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利用攝影機，將經過檢測區的商品拍照，測試影像擷取功能是否正常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4251361"/>
                  </a:ext>
                </a:extLst>
              </a:tr>
              <a:tr h="81731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3.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影像處理</a:t>
                      </a:r>
                      <a:r>
                        <a:rPr lang="en-US" altLang="zh-CN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/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辨識單元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檢測擷取畫面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辨識擷取畫面之商品是否正確</a:t>
                      </a:r>
                      <a:endParaRPr lang="en-US" altLang="zh-TW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939077"/>
                  </a:ext>
                </a:extLst>
              </a:tr>
              <a:tr h="81731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4.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影片儲存</a:t>
                      </a:r>
                      <a:r>
                        <a:rPr lang="en-US" altLang="zh-CN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/</a:t>
                      </a:r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上傳單元</a:t>
                      </a:r>
                      <a:endParaRPr lang="zh-TW" altLang="en-US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儲存上傳測試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Gen Jyuu Gothic LP Bold" panose="020B0602020203020207" pitchFamily="34" charset="-120"/>
                          <a:ea typeface="Gen Jyuu Gothic LP Bold" panose="020B0602020203020207" pitchFamily="34" charset="-120"/>
                          <a:cs typeface="Gen Jyuu Gothic LP Bold" panose="020B0602020203020207" pitchFamily="34" charset="-120"/>
                        </a:rPr>
                        <a:t>測試影片是否有正常儲存及上傳</a:t>
                      </a:r>
                      <a:endParaRPr lang="en-US" altLang="zh-TW" dirty="0">
                        <a:latin typeface="Gen Jyuu Gothic LP Bold" panose="020B0602020203020207" pitchFamily="34" charset="-120"/>
                        <a:ea typeface="Gen Jyuu Gothic LP Bold" panose="020B0602020203020207" pitchFamily="34" charset="-120"/>
                        <a:cs typeface="Gen Jyuu Gothic LP Bold" panose="020B0602020203020207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2162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2959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387843" y="3429248"/>
            <a:ext cx="3416320" cy="1230666"/>
            <a:chOff x="4375017" y="2848154"/>
            <a:chExt cx="3416320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4375017" y="3141357"/>
              <a:ext cx="34163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目前的執行進度</a:t>
              </a:r>
              <a:endParaRPr lang="zh-CN" altLang="en-US" sz="3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>
            <a:grpSpLocks noChangeAspect="1"/>
          </p:cNvGrpSpPr>
          <p:nvPr/>
        </p:nvGrpSpPr>
        <p:grpSpPr>
          <a:xfrm>
            <a:off x="4818595" y="2085375"/>
            <a:ext cx="2554810" cy="1199156"/>
            <a:chOff x="9226008" y="-1169675"/>
            <a:chExt cx="1647803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6" name="任意多边形 15"/>
            <p:cNvSpPr/>
            <p:nvPr/>
          </p:nvSpPr>
          <p:spPr>
            <a:xfrm>
              <a:off x="9226008" y="-1169675"/>
              <a:ext cx="767829" cy="773433"/>
            </a:xfrm>
            <a:custGeom>
              <a:avLst/>
              <a:gdLst/>
              <a:ahLst/>
              <a:cxnLst/>
              <a:rect l="l" t="t" r="r" b="b"/>
              <a:pathLst>
                <a:path w="767829" h="773433">
                  <a:moveTo>
                    <a:pt x="383186" y="0"/>
                  </a:moveTo>
                  <a:cubicBezTo>
                    <a:pt x="499323" y="52"/>
                    <a:pt x="592033" y="46540"/>
                    <a:pt x="661316" y="139464"/>
                  </a:cubicBezTo>
                  <a:cubicBezTo>
                    <a:pt x="730599" y="232388"/>
                    <a:pt x="766103" y="371436"/>
                    <a:pt x="767829" y="556608"/>
                  </a:cubicBezTo>
                  <a:cubicBezTo>
                    <a:pt x="767397" y="603342"/>
                    <a:pt x="764855" y="647227"/>
                    <a:pt x="760201" y="688263"/>
                  </a:cubicBezTo>
                  <a:lnTo>
                    <a:pt x="745113" y="773433"/>
                  </a:lnTo>
                  <a:lnTo>
                    <a:pt x="506019" y="773433"/>
                  </a:lnTo>
                  <a:lnTo>
                    <a:pt x="512259" y="739730"/>
                  </a:lnTo>
                  <a:cubicBezTo>
                    <a:pt x="519317" y="691261"/>
                    <a:pt x="522957" y="630221"/>
                    <a:pt x="523180" y="556608"/>
                  </a:cubicBezTo>
                  <a:cubicBezTo>
                    <a:pt x="522883" y="459043"/>
                    <a:pt x="516510" y="384341"/>
                    <a:pt x="504061" y="332502"/>
                  </a:cubicBezTo>
                  <a:cubicBezTo>
                    <a:pt x="491611" y="280663"/>
                    <a:pt x="474868" y="245264"/>
                    <a:pt x="453831" y="226305"/>
                  </a:cubicBezTo>
                  <a:cubicBezTo>
                    <a:pt x="432794" y="207345"/>
                    <a:pt x="409245" y="198400"/>
                    <a:pt x="383186" y="199471"/>
                  </a:cubicBezTo>
                  <a:cubicBezTo>
                    <a:pt x="357143" y="198400"/>
                    <a:pt x="333721" y="207345"/>
                    <a:pt x="312918" y="226305"/>
                  </a:cubicBezTo>
                  <a:cubicBezTo>
                    <a:pt x="292115" y="245264"/>
                    <a:pt x="275606" y="280663"/>
                    <a:pt x="263391" y="332502"/>
                  </a:cubicBezTo>
                  <a:cubicBezTo>
                    <a:pt x="251175" y="384341"/>
                    <a:pt x="244928" y="459043"/>
                    <a:pt x="244649" y="556608"/>
                  </a:cubicBezTo>
                  <a:cubicBezTo>
                    <a:pt x="244858" y="630221"/>
                    <a:pt x="248425" y="691261"/>
                    <a:pt x="255348" y="739730"/>
                  </a:cubicBezTo>
                  <a:lnTo>
                    <a:pt x="261470" y="773433"/>
                  </a:lnTo>
                  <a:lnTo>
                    <a:pt x="22526" y="773433"/>
                  </a:lnTo>
                  <a:lnTo>
                    <a:pt x="7548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5" y="370162"/>
                    <a:pt x="36926" y="230750"/>
                    <a:pt x="105784" y="138372"/>
                  </a:cubicBezTo>
                  <a:cubicBezTo>
                    <a:pt x="174642" y="45994"/>
                    <a:pt x="267109" y="-130"/>
                    <a:pt x="38318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0056434" y="-1149273"/>
              <a:ext cx="817377" cy="753031"/>
            </a:xfrm>
            <a:custGeom>
              <a:avLst/>
              <a:gdLst/>
              <a:ahLst/>
              <a:cxnLst/>
              <a:rect l="l" t="t" r="r" b="b"/>
              <a:pathLst>
                <a:path w="817377" h="753031">
                  <a:moveTo>
                    <a:pt x="377447" y="0"/>
                  </a:moveTo>
                  <a:lnTo>
                    <a:pt x="696419" y="0"/>
                  </a:lnTo>
                  <a:lnTo>
                    <a:pt x="696419" y="616449"/>
                  </a:lnTo>
                  <a:lnTo>
                    <a:pt x="817377" y="616449"/>
                  </a:lnTo>
                  <a:lnTo>
                    <a:pt x="817377" y="753031"/>
                  </a:lnTo>
                  <a:lnTo>
                    <a:pt x="0" y="753031"/>
                  </a:lnTo>
                  <a:lnTo>
                    <a:pt x="0" y="633922"/>
                  </a:lnTo>
                  <a:lnTo>
                    <a:pt x="377447" y="0"/>
                  </a:lnTo>
                  <a:close/>
                  <a:moveTo>
                    <a:pt x="459054" y="216960"/>
                  </a:moveTo>
                  <a:cubicBezTo>
                    <a:pt x="445211" y="247638"/>
                    <a:pt x="431003" y="278499"/>
                    <a:pt x="416430" y="309542"/>
                  </a:cubicBezTo>
                  <a:cubicBezTo>
                    <a:pt x="401858" y="340585"/>
                    <a:pt x="386920" y="371445"/>
                    <a:pt x="371618" y="402124"/>
                  </a:cubicBezTo>
                  <a:lnTo>
                    <a:pt x="247745" y="616449"/>
                  </a:lnTo>
                  <a:lnTo>
                    <a:pt x="454686" y="616449"/>
                  </a:lnTo>
                  <a:lnTo>
                    <a:pt x="454686" y="457528"/>
                  </a:lnTo>
                  <a:cubicBezTo>
                    <a:pt x="454928" y="421807"/>
                    <a:pt x="456263" y="381712"/>
                    <a:pt x="458690" y="337244"/>
                  </a:cubicBezTo>
                  <a:cubicBezTo>
                    <a:pt x="461117" y="292775"/>
                    <a:pt x="463180" y="252680"/>
                    <a:pt x="464879" y="216960"/>
                  </a:cubicBezTo>
                  <a:lnTo>
                    <a:pt x="459054" y="21696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41943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文字方塊 48"/>
          <p:cNvSpPr txBox="1"/>
          <p:nvPr/>
        </p:nvSpPr>
        <p:spPr>
          <a:xfrm>
            <a:off x="11812386" y="6425738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Gen Jyuu Gothic LP Medium" panose="020B0402020203020207" pitchFamily="34" charset="-120"/>
                <a:ea typeface="Gen Jyuu Gothic LP Medium" panose="020B0402020203020207" pitchFamily="34" charset="-120"/>
                <a:cs typeface="Gen Jyuu Gothic LP Medium" panose="020B0402020203020207" pitchFamily="34" charset="-120"/>
              </a:rPr>
              <a:t>13</a:t>
            </a:r>
            <a:endParaRPr lang="zh-TW" altLang="en-US" dirty="0">
              <a:latin typeface="Gen Jyuu Gothic LP Medium" panose="020B0402020203020207" pitchFamily="34" charset="-120"/>
              <a:ea typeface="Gen Jyuu Gothic LP Medium" panose="020B0402020203020207" pitchFamily="34" charset="-120"/>
              <a:cs typeface="Gen Jyuu Gothic LP Medium" panose="020B0402020203020207" pitchFamily="34" charset="-120"/>
            </a:endParaRPr>
          </a:p>
        </p:txBody>
      </p:sp>
      <p:sp>
        <p:nvSpPr>
          <p:cNvPr id="47" name="文本框 2">
            <a:extLst>
              <a:ext uri="{FF2B5EF4-FFF2-40B4-BE49-F238E27FC236}">
                <a16:creationId xmlns:a16="http://schemas.microsoft.com/office/drawing/2014/main" id="{BC232B5C-3AFD-3F4A-A25C-41FB4059F4DA}"/>
              </a:ext>
            </a:extLst>
          </p:cNvPr>
          <p:cNvSpPr txBox="1"/>
          <p:nvPr/>
        </p:nvSpPr>
        <p:spPr>
          <a:xfrm>
            <a:off x="3113163" y="377494"/>
            <a:ext cx="57724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目前執行進度報告</a:t>
            </a:r>
          </a:p>
        </p:txBody>
      </p:sp>
      <p:pic>
        <p:nvPicPr>
          <p:cNvPr id="7" name="圖形 6">
            <a:extLst>
              <a:ext uri="{FF2B5EF4-FFF2-40B4-BE49-F238E27FC236}">
                <a16:creationId xmlns:a16="http://schemas.microsoft.com/office/drawing/2014/main" id="{EDFAF888-45D8-470C-9FEC-65AE787E7B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52933" y="4327819"/>
            <a:ext cx="1042121" cy="1042121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E83A092-D2A9-4C8E-9946-AC7DB73A620C}"/>
              </a:ext>
            </a:extLst>
          </p:cNvPr>
          <p:cNvSpPr/>
          <p:nvPr/>
        </p:nvSpPr>
        <p:spPr>
          <a:xfrm>
            <a:off x="2182770" y="2881997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新增訂單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8B8442D-1172-48AC-BF54-3F4F8C162ACF}"/>
              </a:ext>
            </a:extLst>
          </p:cNvPr>
          <p:cNvSpPr/>
          <p:nvPr/>
        </p:nvSpPr>
        <p:spPr>
          <a:xfrm>
            <a:off x="4829820" y="2881998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計算訂單總金額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36B0BAB-6CB6-45D2-A26D-0CADBAFBBE82}"/>
              </a:ext>
            </a:extLst>
          </p:cNvPr>
          <p:cNvSpPr/>
          <p:nvPr/>
        </p:nvSpPr>
        <p:spPr>
          <a:xfrm>
            <a:off x="8536520" y="2881997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影像擷取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ABCFB84-D7A0-4F06-90DB-5DE4981250E8}"/>
              </a:ext>
            </a:extLst>
          </p:cNvPr>
          <p:cNvSpPr/>
          <p:nvPr/>
        </p:nvSpPr>
        <p:spPr>
          <a:xfrm>
            <a:off x="2499336" y="5672313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辨識各種漢堡以及餐點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7F4C6E3-2427-4784-AFC9-D74F82967163}"/>
              </a:ext>
            </a:extLst>
          </p:cNvPr>
          <p:cNvSpPr/>
          <p:nvPr/>
        </p:nvSpPr>
        <p:spPr>
          <a:xfrm>
            <a:off x="7074288" y="562771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rPr>
              <a:t>辨識飲料</a:t>
            </a:r>
          </a:p>
        </p:txBody>
      </p:sp>
      <p:pic>
        <p:nvPicPr>
          <p:cNvPr id="10" name="圖形 9">
            <a:extLst>
              <a:ext uri="{FF2B5EF4-FFF2-40B4-BE49-F238E27FC236}">
                <a16:creationId xmlns:a16="http://schemas.microsoft.com/office/drawing/2014/main" id="{62AFF082-2403-4D95-A440-11A4B4B1E7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442410" y="1771627"/>
            <a:ext cx="896492" cy="896492"/>
          </a:xfrm>
          <a:prstGeom prst="rect">
            <a:avLst/>
          </a:prstGeom>
        </p:spPr>
      </p:pic>
      <p:pic>
        <p:nvPicPr>
          <p:cNvPr id="16" name="圖形 15">
            <a:extLst>
              <a:ext uri="{FF2B5EF4-FFF2-40B4-BE49-F238E27FC236}">
                <a16:creationId xmlns:a16="http://schemas.microsoft.com/office/drawing/2014/main" id="{42BFE7F8-9C19-4EEC-8A91-A9BE57D712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83804" y="1843441"/>
            <a:ext cx="831135" cy="831135"/>
          </a:xfrm>
          <a:prstGeom prst="rect">
            <a:avLst/>
          </a:prstGeom>
        </p:spPr>
      </p:pic>
      <p:pic>
        <p:nvPicPr>
          <p:cNvPr id="20" name="圖形 19">
            <a:extLst>
              <a:ext uri="{FF2B5EF4-FFF2-40B4-BE49-F238E27FC236}">
                <a16:creationId xmlns:a16="http://schemas.microsoft.com/office/drawing/2014/main" id="{85D2F7D3-733F-49B4-BEA7-BAA4B041737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731526" y="1706993"/>
            <a:ext cx="1025761" cy="1025761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016C9E25-FEEB-4E16-8949-A1CB2BB9C3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00670" y="4327819"/>
            <a:ext cx="845716" cy="1131312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3023F968-13DB-4B37-B661-AF0C1442BC3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79227" y="4565798"/>
            <a:ext cx="1151325" cy="893333"/>
          </a:xfrm>
          <a:prstGeom prst="rect">
            <a:avLst/>
          </a:prstGeom>
        </p:spPr>
      </p:pic>
      <p:pic>
        <p:nvPicPr>
          <p:cNvPr id="25" name="圖形 24">
            <a:extLst>
              <a:ext uri="{FF2B5EF4-FFF2-40B4-BE49-F238E27FC236}">
                <a16:creationId xmlns:a16="http://schemas.microsoft.com/office/drawing/2014/main" id="{D2544F62-8D8E-4EAE-933A-5284274E8F31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866204" y="2881997"/>
            <a:ext cx="373504" cy="373504"/>
          </a:xfrm>
          <a:prstGeom prst="rect">
            <a:avLst/>
          </a:prstGeom>
        </p:spPr>
      </p:pic>
      <p:pic>
        <p:nvPicPr>
          <p:cNvPr id="29" name="圖形 28">
            <a:extLst>
              <a:ext uri="{FF2B5EF4-FFF2-40B4-BE49-F238E27FC236}">
                <a16:creationId xmlns:a16="http://schemas.microsoft.com/office/drawing/2014/main" id="{81670513-5E31-4FEF-AF71-53F3E1B7F37F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551066" y="2881997"/>
            <a:ext cx="373504" cy="373504"/>
          </a:xfrm>
          <a:prstGeom prst="rect">
            <a:avLst/>
          </a:prstGeom>
        </p:spPr>
      </p:pic>
      <p:pic>
        <p:nvPicPr>
          <p:cNvPr id="30" name="圖形 29">
            <a:extLst>
              <a:ext uri="{FF2B5EF4-FFF2-40B4-BE49-F238E27FC236}">
                <a16:creationId xmlns:a16="http://schemas.microsoft.com/office/drawing/2014/main" id="{1F9A0F4C-692B-4564-BEAC-9FA0BC81618A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213448" y="2926077"/>
            <a:ext cx="373504" cy="373504"/>
          </a:xfrm>
          <a:prstGeom prst="rect">
            <a:avLst/>
          </a:prstGeom>
        </p:spPr>
      </p:pic>
      <p:pic>
        <p:nvPicPr>
          <p:cNvPr id="31" name="圖形 30">
            <a:extLst>
              <a:ext uri="{FF2B5EF4-FFF2-40B4-BE49-F238E27FC236}">
                <a16:creationId xmlns:a16="http://schemas.microsoft.com/office/drawing/2014/main" id="{E24B8D1D-8848-492F-9A8F-E865B69D9067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182770" y="5672312"/>
            <a:ext cx="373504" cy="37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663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436376" y="2813667"/>
            <a:ext cx="3319244" cy="1230666"/>
            <a:chOff x="4615322" y="2848154"/>
            <a:chExt cx="2935705" cy="1230666"/>
          </a:xfrm>
        </p:grpSpPr>
        <p:sp>
          <p:nvSpPr>
            <p:cNvPr id="6" name="文本框 5"/>
            <p:cNvSpPr txBox="1"/>
            <p:nvPr/>
          </p:nvSpPr>
          <p:spPr>
            <a:xfrm>
              <a:off x="4690779" y="3116413"/>
              <a:ext cx="27847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THANK YOU</a:t>
              </a:r>
              <a:endParaRPr lang="zh-CN" altLang="en-US" sz="40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文字方塊 14"/>
          <p:cNvSpPr txBox="1"/>
          <p:nvPr/>
        </p:nvSpPr>
        <p:spPr>
          <a:xfrm>
            <a:off x="11812386" y="64257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081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"/>
            <a:ext cx="12192000" cy="6858000"/>
          </a:xfrm>
          <a:prstGeom prst="rect">
            <a:avLst/>
          </a:prstGeom>
        </p:spPr>
      </p:pic>
      <p:sp>
        <p:nvSpPr>
          <p:cNvPr id="3" name="文本框 13"/>
          <p:cNvSpPr txBox="1">
            <a:spLocks noChangeArrowheads="1"/>
          </p:cNvSpPr>
          <p:nvPr/>
        </p:nvSpPr>
        <p:spPr bwMode="auto">
          <a:xfrm>
            <a:off x="3845284" y="2716922"/>
            <a:ext cx="384156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eaLnBrk="1" fontAlgn="auto" hangingPunct="1">
              <a:spcBef>
                <a:spcPts val="0"/>
              </a:spcBef>
              <a:spcAft>
                <a:spcPts val="0"/>
              </a:spcAft>
              <a:defRPr sz="700">
                <a:latin typeface="Helvetica" panose="020B0604020202020204" pitchFamily="34" charset="0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sz="6000" dirty="0">
                <a:latin typeface="Gen Jyuu Gothic LP Bold" panose="020B0602020203020207" pitchFamily="34" charset="-120"/>
                <a:ea typeface="思源黑体 CN Bold" panose="020B0800000000000000" pitchFamily="34" charset="-122"/>
              </a:rPr>
              <a:t>CONTENT</a:t>
            </a:r>
            <a:endParaRPr lang="zh-CN" altLang="en-US" sz="6000" dirty="0">
              <a:latin typeface="Gen Jyuu Gothic LP Bold" panose="020B0602020203020207" pitchFamily="34" charset="-120"/>
              <a:ea typeface="思源黑体 CN Bold" panose="020B0800000000000000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288294" y="999379"/>
            <a:ext cx="1107996" cy="929401"/>
            <a:chOff x="7779199" y="970953"/>
            <a:chExt cx="1107996" cy="929401"/>
          </a:xfrm>
        </p:grpSpPr>
        <p:sp>
          <p:nvSpPr>
            <p:cNvPr id="13" name="矩形 12"/>
            <p:cNvSpPr/>
            <p:nvPr/>
          </p:nvSpPr>
          <p:spPr>
            <a:xfrm>
              <a:off x="7779199" y="1438689"/>
              <a:ext cx="110799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</a:rPr>
                <a:t>循序圖</a:t>
              </a:r>
              <a:endParaRPr lang="zh-CN" altLang="en-US" sz="2400" dirty="0">
                <a:latin typeface="Gen Jyuu Gothic LP Bold" panose="020B0602020203020207" pitchFamily="34" charset="-120"/>
                <a:ea typeface="思源黑体 CN Bold" panose="020B0800000000000000" pitchFamily="34" charset="-122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789473" y="970953"/>
              <a:ext cx="942975" cy="523220"/>
              <a:chOff x="6095999" y="654444"/>
              <a:chExt cx="942975" cy="523220"/>
            </a:xfrm>
          </p:grpSpPr>
          <p:sp>
            <p:nvSpPr>
              <p:cNvPr id="8" name="矩形: 圆角 31"/>
              <p:cNvSpPr/>
              <p:nvPr/>
            </p:nvSpPr>
            <p:spPr>
              <a:xfrm>
                <a:off x="6095999" y="7524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107209" y="654444"/>
                <a:ext cx="729943" cy="523220"/>
                <a:chOff x="943942" y="2688081"/>
                <a:chExt cx="729943" cy="523220"/>
              </a:xfrm>
            </p:grpSpPr>
            <p:sp>
              <p:nvSpPr>
                <p:cNvPr id="10" name="文本框 9"/>
                <p:cNvSpPr txBox="1"/>
                <p:nvPr/>
              </p:nvSpPr>
              <p:spPr>
                <a:xfrm>
                  <a:off x="94394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kern="2000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思源黑体 CN Bold" panose="020B0800000000000000" pitchFamily="34" charset="-122"/>
                    </a:rPr>
                    <a:t>01</a:t>
                  </a:r>
                  <a:endParaRPr lang="zh-CN" altLang="en-US" sz="2800" b="1" kern="2000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11" name="直接连接符 10"/>
                <p:cNvCxnSpPr>
                  <a:cxnSpLocks/>
                </p:cNvCxnSpPr>
                <p:nvPr/>
              </p:nvCxnSpPr>
              <p:spPr>
                <a:xfrm flipH="1">
                  <a:off x="15336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4" name="组合 13"/>
          <p:cNvGrpSpPr/>
          <p:nvPr/>
        </p:nvGrpSpPr>
        <p:grpSpPr>
          <a:xfrm>
            <a:off x="8278020" y="2268610"/>
            <a:ext cx="1107996" cy="923256"/>
            <a:chOff x="7779199" y="2222427"/>
            <a:chExt cx="1107996" cy="923256"/>
          </a:xfrm>
        </p:grpSpPr>
        <p:grpSp>
          <p:nvGrpSpPr>
            <p:cNvPr id="15" name="组合 14"/>
            <p:cNvGrpSpPr/>
            <p:nvPr/>
          </p:nvGrpSpPr>
          <p:grpSpPr>
            <a:xfrm>
              <a:off x="7789473" y="2222427"/>
              <a:ext cx="942975" cy="523220"/>
              <a:chOff x="6095999" y="2071235"/>
              <a:chExt cx="942975" cy="523220"/>
            </a:xfrm>
          </p:grpSpPr>
          <p:sp>
            <p:nvSpPr>
              <p:cNvPr id="19" name="矩形: 圆角 39"/>
              <p:cNvSpPr/>
              <p:nvPr/>
            </p:nvSpPr>
            <p:spPr>
              <a:xfrm>
                <a:off x="6095999" y="21621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6107209" y="2071235"/>
                <a:ext cx="765564" cy="523220"/>
                <a:chOff x="3673121" y="2688081"/>
                <a:chExt cx="765564" cy="523220"/>
              </a:xfrm>
            </p:grpSpPr>
            <p:sp>
              <p:nvSpPr>
                <p:cNvPr id="21" name="文本框 20"/>
                <p:cNvSpPr txBox="1"/>
                <p:nvPr/>
              </p:nvSpPr>
              <p:spPr>
                <a:xfrm>
                  <a:off x="3673121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思源黑体 CN Bold" panose="020B0800000000000000" pitchFamily="34" charset="-122"/>
                    </a:rPr>
                    <a:t>02</a:t>
                  </a:r>
                  <a:endParaRPr lang="zh-CN" altLang="en-US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22" name="直接连接符 21"/>
                <p:cNvCxnSpPr>
                  <a:cxnSpLocks/>
                </p:cNvCxnSpPr>
                <p:nvPr/>
              </p:nvCxnSpPr>
              <p:spPr>
                <a:xfrm flipH="1">
                  <a:off x="4298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8" name="矩形 17"/>
            <p:cNvSpPr/>
            <p:nvPr/>
          </p:nvSpPr>
          <p:spPr>
            <a:xfrm>
              <a:off x="7779199" y="2684018"/>
              <a:ext cx="110799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</a:rPr>
                <a:t>類別圖</a:t>
              </a:r>
              <a:endParaRPr lang="zh-CN" altLang="en-US" sz="2400" dirty="0">
                <a:latin typeface="Gen Jyuu Gothic LP Bold" panose="020B0602020203020207" pitchFamily="34" charset="-120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299504" y="3743333"/>
            <a:ext cx="2760692" cy="901696"/>
            <a:chOff x="7779199" y="3473901"/>
            <a:chExt cx="2760692" cy="901696"/>
          </a:xfrm>
        </p:grpSpPr>
        <p:grpSp>
          <p:nvGrpSpPr>
            <p:cNvPr id="24" name="组合 23"/>
            <p:cNvGrpSpPr/>
            <p:nvPr/>
          </p:nvGrpSpPr>
          <p:grpSpPr>
            <a:xfrm>
              <a:off x="7789473" y="3473901"/>
              <a:ext cx="942975" cy="523220"/>
              <a:chOff x="6095999" y="3498928"/>
              <a:chExt cx="942975" cy="523220"/>
            </a:xfrm>
          </p:grpSpPr>
          <p:sp>
            <p:nvSpPr>
              <p:cNvPr id="28" name="矩形: 圆角 41"/>
              <p:cNvSpPr/>
              <p:nvPr/>
            </p:nvSpPr>
            <p:spPr>
              <a:xfrm>
                <a:off x="6095999" y="3581400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endParaRPr>
              </a:p>
            </p:txBody>
          </p:sp>
          <p:grpSp>
            <p:nvGrpSpPr>
              <p:cNvPr id="29" name="组合 28"/>
              <p:cNvGrpSpPr/>
              <p:nvPr/>
            </p:nvGrpSpPr>
            <p:grpSpPr>
              <a:xfrm>
                <a:off x="6107209" y="3498928"/>
                <a:ext cx="721873" cy="523220"/>
                <a:chOff x="6380812" y="2688081"/>
                <a:chExt cx="721873" cy="523220"/>
              </a:xfrm>
            </p:grpSpPr>
            <p:sp>
              <p:nvSpPr>
                <p:cNvPr id="30" name="文本框 29"/>
                <p:cNvSpPr txBox="1"/>
                <p:nvPr/>
              </p:nvSpPr>
              <p:spPr>
                <a:xfrm>
                  <a:off x="638081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Gen Jyuu Gothic LP Bold" panose="020B0602020203020207" pitchFamily="34" charset="-120"/>
                      <a:cs typeface="Gen Jyuu Gothic LP Bold" panose="020B0602020203020207" pitchFamily="34" charset="-120"/>
                    </a:rPr>
                    <a:t>03</a:t>
                  </a:r>
                  <a:endParaRPr lang="zh-CN" altLang="en-US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Gen Jyuu Gothic LP Bold" panose="020B0602020203020207" pitchFamily="34" charset="-120"/>
                    <a:cs typeface="Gen Jyuu Gothic LP Bold" panose="020B0602020203020207" pitchFamily="34" charset="-120"/>
                  </a:endParaRPr>
                </a:p>
              </p:txBody>
            </p:sp>
            <p:cxnSp>
              <p:nvCxnSpPr>
                <p:cNvPr id="31" name="直接连接符 30"/>
                <p:cNvCxnSpPr>
                  <a:cxnSpLocks/>
                </p:cNvCxnSpPr>
                <p:nvPr/>
              </p:nvCxnSpPr>
              <p:spPr>
                <a:xfrm flipH="1">
                  <a:off x="6962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7" name="矩形 26"/>
            <p:cNvSpPr/>
            <p:nvPr/>
          </p:nvSpPr>
          <p:spPr>
            <a:xfrm>
              <a:off x="7779199" y="3913932"/>
              <a:ext cx="276069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測試計畫</a:t>
              </a:r>
              <a:r>
                <a:rPr lang="en-US" altLang="zh-CN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-</a:t>
              </a:r>
              <a:r>
                <a:rPr lang="zh-CN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單元測試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8278020" y="5114025"/>
            <a:ext cx="2339102" cy="925246"/>
            <a:chOff x="7779199" y="4725375"/>
            <a:chExt cx="2339102" cy="925246"/>
          </a:xfrm>
        </p:grpSpPr>
        <p:grpSp>
          <p:nvGrpSpPr>
            <p:cNvPr id="33" name="组合 32"/>
            <p:cNvGrpSpPr/>
            <p:nvPr/>
          </p:nvGrpSpPr>
          <p:grpSpPr>
            <a:xfrm>
              <a:off x="7789473" y="4725375"/>
              <a:ext cx="942975" cy="523220"/>
              <a:chOff x="6095999" y="3498928"/>
              <a:chExt cx="942975" cy="523220"/>
            </a:xfrm>
          </p:grpSpPr>
          <p:sp>
            <p:nvSpPr>
              <p:cNvPr id="37" name="矩形: 圆角 41"/>
              <p:cNvSpPr/>
              <p:nvPr/>
            </p:nvSpPr>
            <p:spPr>
              <a:xfrm>
                <a:off x="6095999" y="3581400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endParaRPr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6107209" y="3498928"/>
                <a:ext cx="721873" cy="523220"/>
                <a:chOff x="6380812" y="2688081"/>
                <a:chExt cx="721873" cy="523220"/>
              </a:xfrm>
            </p:grpSpPr>
            <p:sp>
              <p:nvSpPr>
                <p:cNvPr id="39" name="文本框 38"/>
                <p:cNvSpPr txBox="1"/>
                <p:nvPr/>
              </p:nvSpPr>
              <p:spPr>
                <a:xfrm>
                  <a:off x="638081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Gen Jyuu Gothic LP Bold" panose="020B0602020203020207" pitchFamily="34" charset="-120"/>
                      <a:ea typeface="Gen Jyuu Gothic LP Bold" panose="020B0602020203020207" pitchFamily="34" charset="-120"/>
                      <a:cs typeface="Gen Jyuu Gothic LP Bold" panose="020B0602020203020207" pitchFamily="34" charset="-120"/>
                    </a:rPr>
                    <a:t>04</a:t>
                  </a:r>
                  <a:endParaRPr lang="zh-CN" altLang="en-US" dirty="0">
                    <a:solidFill>
                      <a:schemeClr val="bg1"/>
                    </a:solidFill>
                    <a:latin typeface="Gen Jyuu Gothic LP Bold" panose="020B0602020203020207" pitchFamily="34" charset="-120"/>
                    <a:ea typeface="Gen Jyuu Gothic LP Bold" panose="020B0602020203020207" pitchFamily="34" charset="-120"/>
                    <a:cs typeface="Gen Jyuu Gothic LP Bold" panose="020B0602020203020207" pitchFamily="34" charset="-120"/>
                  </a:endParaRPr>
                </a:p>
              </p:txBody>
            </p:sp>
            <p:cxnSp>
              <p:nvCxnSpPr>
                <p:cNvPr id="40" name="直接连接符 39"/>
                <p:cNvCxnSpPr>
                  <a:cxnSpLocks/>
                </p:cNvCxnSpPr>
                <p:nvPr/>
              </p:nvCxnSpPr>
              <p:spPr>
                <a:xfrm flipH="1">
                  <a:off x="6962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6" name="矩形 35"/>
            <p:cNvSpPr/>
            <p:nvPr/>
          </p:nvSpPr>
          <p:spPr>
            <a:xfrm>
              <a:off x="7779199" y="5188956"/>
              <a:ext cx="233910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目前的執行進度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693144" y="3529854"/>
            <a:ext cx="18373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Gen Jyuu Gothic LP Bold" panose="020B0602020203020207" pitchFamily="34" charset="-120"/>
                <a:ea typeface="Gen Jyuu Gothic LP Bold" panose="020B0602020203020207" pitchFamily="34" charset="-120"/>
              </a:rPr>
              <a:t>目錄</a:t>
            </a:r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Gen Jyuu Gothic LP Bold" panose="020B0602020203020207" pitchFamily="34" charset="-120"/>
                <a:ea typeface="思源黑体 CN Bold" panose="020B0800000000000000" pitchFamily="34" charset="-122"/>
              </a:rPr>
              <a:t> </a:t>
            </a:r>
            <a:r>
              <a:rPr lang="en-US" altLang="zh-C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Gen Jyuu Gothic LP Bold" panose="020B0602020203020207" pitchFamily="34" charset="-120"/>
                <a:ea typeface="思源黑体 CN Bold" panose="020B0800000000000000" pitchFamily="34" charset="-122"/>
              </a:rPr>
              <a:t>&gt;&gt;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Gen Jyuu Gothic LP Bold" panose="020B0602020203020207" pitchFamily="34" charset="-120"/>
              <a:ea typeface="思源黑体 CN Bold" panose="020B0800000000000000" pitchFamily="34" charset="-122"/>
            </a:endParaRP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90BBAADA-33EA-6A4A-9A47-0CFA25A38AC0}"/>
              </a:ext>
            </a:extLst>
          </p:cNvPr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45395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5029289" y="2069373"/>
            <a:ext cx="2133422" cy="1213323"/>
            <a:chOff x="1093391" y="-1169675"/>
            <a:chExt cx="1359950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" name="任意多边形 4"/>
            <p:cNvSpPr/>
            <p:nvPr/>
          </p:nvSpPr>
          <p:spPr>
            <a:xfrm>
              <a:off x="1093391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5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2" y="773433"/>
                  </a:lnTo>
                  <a:lnTo>
                    <a:pt x="506018" y="773433"/>
                  </a:lnTo>
                  <a:lnTo>
                    <a:pt x="512258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994465" y="-1149273"/>
              <a:ext cx="458876" cy="753031"/>
            </a:xfrm>
            <a:custGeom>
              <a:avLst/>
              <a:gdLst/>
              <a:ahLst/>
              <a:cxnLst/>
              <a:rect l="l" t="t" r="r" b="b"/>
              <a:pathLst>
                <a:path w="458876" h="753031">
                  <a:moveTo>
                    <a:pt x="268100" y="0"/>
                  </a:moveTo>
                  <a:lnTo>
                    <a:pt x="458876" y="0"/>
                  </a:lnTo>
                  <a:lnTo>
                    <a:pt x="458876" y="753031"/>
                  </a:lnTo>
                  <a:lnTo>
                    <a:pt x="199654" y="753031"/>
                  </a:lnTo>
                  <a:lnTo>
                    <a:pt x="199654" y="257765"/>
                  </a:lnTo>
                  <a:lnTo>
                    <a:pt x="0" y="257765"/>
                  </a:lnTo>
                  <a:lnTo>
                    <a:pt x="0" y="97571"/>
                  </a:lnTo>
                  <a:cubicBezTo>
                    <a:pt x="57444" y="86862"/>
                    <a:pt x="107234" y="73694"/>
                    <a:pt x="149370" y="58069"/>
                  </a:cubicBezTo>
                  <a:cubicBezTo>
                    <a:pt x="191506" y="42445"/>
                    <a:pt x="231083" y="23088"/>
                    <a:pt x="2681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628148" y="3429248"/>
            <a:ext cx="2935705" cy="1230666"/>
            <a:chOff x="4615322" y="2848154"/>
            <a:chExt cx="2935705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5298348" y="3141355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循序圖</a:t>
              </a:r>
              <a:endParaRPr lang="zh-CN" altLang="en-US" sz="3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07CD7E3-1806-F04A-8313-943E496309AE}"/>
              </a:ext>
            </a:extLst>
          </p:cNvPr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98563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203131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新增訂單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3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17131E3-B32F-404E-8DC8-DBE5B65959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9" t="34729" r="27718" b="20862"/>
          <a:stretch/>
        </p:blipFill>
        <p:spPr>
          <a:xfrm>
            <a:off x="1802296" y="1736588"/>
            <a:ext cx="8560904" cy="495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375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55321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檢視餐點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4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97A5A46-4A86-4449-8843-8D9C857026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35" t="33759" r="19348" b="12330"/>
          <a:stretch/>
        </p:blipFill>
        <p:spPr>
          <a:xfrm>
            <a:off x="1232453" y="1552128"/>
            <a:ext cx="9713842" cy="508559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220F1E44-4D88-D24E-A6E4-B509F009F8FA}"/>
              </a:ext>
            </a:extLst>
          </p:cNvPr>
          <p:cNvSpPr txBox="1"/>
          <p:nvPr/>
        </p:nvSpPr>
        <p:spPr>
          <a:xfrm>
            <a:off x="6165578" y="3350340"/>
            <a:ext cx="247922" cy="1802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TW" altLang="en-US" sz="1000" b="1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9176D47-36D0-3341-B48F-C65BE7004ECB}"/>
              </a:ext>
            </a:extLst>
          </p:cNvPr>
          <p:cNvSpPr txBox="1"/>
          <p:nvPr/>
        </p:nvSpPr>
        <p:spPr>
          <a:xfrm>
            <a:off x="6089374" y="3271193"/>
            <a:ext cx="5267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600" dirty="0"/>
              <a:t>opt</a:t>
            </a:r>
            <a:endParaRPr kumimoji="1"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28948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460453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餐點確認與否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5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F35BB9E-E426-204E-B51B-6C1863FCE4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02" t="34340" r="45452" b="20863"/>
          <a:stretch/>
        </p:blipFill>
        <p:spPr>
          <a:xfrm>
            <a:off x="3839268" y="1445831"/>
            <a:ext cx="4744279" cy="51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392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81182" y="822583"/>
            <a:ext cx="4203131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循序圖</a:t>
            </a:r>
            <a:r>
              <a:rPr lang="en-US" altLang="zh-TW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-</a:t>
            </a:r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影片儲存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6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FB878A1-4B22-3843-BE71-E932EA4C19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56" t="36280" r="46522" b="24079"/>
          <a:stretch/>
        </p:blipFill>
        <p:spPr>
          <a:xfrm>
            <a:off x="3142302" y="1445831"/>
            <a:ext cx="5695360" cy="526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74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628148" y="3429248"/>
            <a:ext cx="2935705" cy="1230666"/>
            <a:chOff x="4615322" y="2848154"/>
            <a:chExt cx="2935705" cy="1230666"/>
          </a:xfrm>
        </p:grpSpPr>
        <p:sp>
          <p:nvSpPr>
            <p:cNvPr id="8" name="文本框 7"/>
            <p:cNvSpPr txBox="1"/>
            <p:nvPr/>
          </p:nvSpPr>
          <p:spPr>
            <a:xfrm>
              <a:off x="5298350" y="3141353"/>
              <a:ext cx="15696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>
                  <a:latin typeface="Gen Jyuu Gothic LP Bold" panose="020B0602020203020207" pitchFamily="34" charset="-120"/>
                  <a:ea typeface="Gen Jyuu Gothic LP Bold" panose="020B0602020203020207" pitchFamily="34" charset="-120"/>
                  <a:cs typeface="Gen Jyuu Gothic LP Bold" panose="020B0602020203020207" pitchFamily="34" charset="-120"/>
                </a:rPr>
                <a:t>類別圖</a:t>
              </a:r>
              <a:endParaRPr lang="zh-CN" altLang="en-US" sz="3600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>
            <a:grpSpLocks noChangeAspect="1"/>
          </p:cNvGrpSpPr>
          <p:nvPr/>
        </p:nvGrpSpPr>
        <p:grpSpPr>
          <a:xfrm>
            <a:off x="4913843" y="2085375"/>
            <a:ext cx="2364315" cy="1181317"/>
            <a:chOff x="3804264" y="-1169675"/>
            <a:chExt cx="1547966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6" name="任意多边形 15"/>
            <p:cNvSpPr/>
            <p:nvPr/>
          </p:nvSpPr>
          <p:spPr>
            <a:xfrm>
              <a:off x="3804264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6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2" y="773433"/>
                  </a:lnTo>
                  <a:lnTo>
                    <a:pt x="506018" y="773433"/>
                  </a:lnTo>
                  <a:lnTo>
                    <a:pt x="512257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4636865" y="-1169675"/>
              <a:ext cx="715365" cy="773433"/>
            </a:xfrm>
            <a:custGeom>
              <a:avLst/>
              <a:gdLst/>
              <a:ahLst/>
              <a:cxnLst/>
              <a:rect l="l" t="t" r="r" b="b"/>
              <a:pathLst>
                <a:path w="715365" h="773433">
                  <a:moveTo>
                    <a:pt x="359959" y="0"/>
                  </a:moveTo>
                  <a:cubicBezTo>
                    <a:pt x="466546" y="1270"/>
                    <a:pt x="552003" y="32218"/>
                    <a:pt x="616329" y="92841"/>
                  </a:cubicBezTo>
                  <a:cubicBezTo>
                    <a:pt x="680655" y="153465"/>
                    <a:pt x="713667" y="236142"/>
                    <a:pt x="715365" y="340872"/>
                  </a:cubicBezTo>
                  <a:cubicBezTo>
                    <a:pt x="714412" y="403419"/>
                    <a:pt x="698518" y="467018"/>
                    <a:pt x="667683" y="531669"/>
                  </a:cubicBezTo>
                  <a:cubicBezTo>
                    <a:pt x="636848" y="596320"/>
                    <a:pt x="596787" y="659918"/>
                    <a:pt x="547500" y="722462"/>
                  </a:cubicBezTo>
                  <a:lnTo>
                    <a:pt x="502183" y="773433"/>
                  </a:lnTo>
                  <a:lnTo>
                    <a:pt x="204841" y="773433"/>
                  </a:lnTo>
                  <a:lnTo>
                    <a:pt x="275093" y="699171"/>
                  </a:lnTo>
                  <a:cubicBezTo>
                    <a:pt x="298941" y="672841"/>
                    <a:pt x="321036" y="647244"/>
                    <a:pt x="341378" y="622382"/>
                  </a:cubicBezTo>
                  <a:cubicBezTo>
                    <a:pt x="422746" y="522932"/>
                    <a:pt x="464401" y="433955"/>
                    <a:pt x="466344" y="355450"/>
                  </a:cubicBezTo>
                  <a:cubicBezTo>
                    <a:pt x="465828" y="305705"/>
                    <a:pt x="453016" y="267804"/>
                    <a:pt x="427907" y="241746"/>
                  </a:cubicBezTo>
                  <a:cubicBezTo>
                    <a:pt x="402799" y="215688"/>
                    <a:pt x="368491" y="202568"/>
                    <a:pt x="324984" y="202386"/>
                  </a:cubicBezTo>
                  <a:cubicBezTo>
                    <a:pt x="288004" y="203297"/>
                    <a:pt x="254485" y="213866"/>
                    <a:pt x="224428" y="234093"/>
                  </a:cubicBezTo>
                  <a:cubicBezTo>
                    <a:pt x="194371" y="254320"/>
                    <a:pt x="166682" y="278738"/>
                    <a:pt x="141361" y="307345"/>
                  </a:cubicBezTo>
                  <a:lnTo>
                    <a:pt x="0" y="167442"/>
                  </a:lnTo>
                  <a:cubicBezTo>
                    <a:pt x="51887" y="111415"/>
                    <a:pt x="105869" y="69494"/>
                    <a:pt x="161945" y="41678"/>
                  </a:cubicBezTo>
                  <a:cubicBezTo>
                    <a:pt x="218022" y="13862"/>
                    <a:pt x="284027" y="-31"/>
                    <a:pt x="35995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34288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字方塊 12"/>
          <p:cNvSpPr txBox="1"/>
          <p:nvPr/>
        </p:nvSpPr>
        <p:spPr>
          <a:xfrm>
            <a:off x="11812386" y="64257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8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28691B7-E51C-0C46-B645-258611F0AA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2" t="35699" r="13044" b="9032"/>
          <a:stretch/>
        </p:blipFill>
        <p:spPr>
          <a:xfrm>
            <a:off x="775183" y="1032104"/>
            <a:ext cx="10389844" cy="5393634"/>
          </a:xfrm>
          <a:prstGeom prst="rect">
            <a:avLst/>
          </a:prstGeom>
        </p:spPr>
      </p:pic>
      <p:sp>
        <p:nvSpPr>
          <p:cNvPr id="16" name="文本框 2">
            <a:extLst>
              <a:ext uri="{FF2B5EF4-FFF2-40B4-BE49-F238E27FC236}">
                <a16:creationId xmlns:a16="http://schemas.microsoft.com/office/drawing/2014/main" id="{23B8DA48-7BDF-0040-8C70-7E357CAD24F4}"/>
              </a:ext>
            </a:extLst>
          </p:cNvPr>
          <p:cNvSpPr txBox="1"/>
          <p:nvPr/>
        </p:nvSpPr>
        <p:spPr>
          <a:xfrm>
            <a:off x="3981182" y="451525"/>
            <a:ext cx="4203131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 defTabSz="685800"/>
            <a:r>
              <a:rPr lang="zh-CN" altLang="en-US" sz="3600" b="1" dirty="0">
                <a:latin typeface="Gen Jyuu Gothic LP Bold" panose="020B0602020203020207" pitchFamily="34" charset="-120"/>
                <a:ea typeface="Gen Jyuu Gothic LP Bold" panose="020B0602020203020207" pitchFamily="34" charset="-120"/>
                <a:cs typeface="Gen Jyuu Gothic LP Bold" panose="020B0602020203020207" pitchFamily="34" charset="-120"/>
                <a:sym typeface="+mn-lt"/>
              </a:rPr>
              <a:t>類別圖</a:t>
            </a:r>
          </a:p>
        </p:txBody>
      </p:sp>
    </p:spTree>
    <p:extLst>
      <p:ext uri="{BB962C8B-B14F-4D97-AF65-F5344CB8AC3E}">
        <p14:creationId xmlns:p14="http://schemas.microsoft.com/office/powerpoint/2010/main" val="298133080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pFill/>
        <a:ln>
          <a:noFill/>
        </a:ln>
      </a:spPr>
      <a:bodyPr rtlCol="0" anchor="ctr"/>
      <a:lstStyle>
        <a:defPPr algn="ctr">
          <a:defRPr sz="1600" dirty="0">
            <a:solidFill>
              <a:prstClr val="white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268</Words>
  <Application>Microsoft Office PowerPoint</Application>
  <PresentationFormat>寬螢幕</PresentationFormat>
  <Paragraphs>89</Paragraphs>
  <Slides>15</Slides>
  <Notes>15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Calibri Light</vt:lpstr>
      <vt:lpstr>Arial</vt:lpstr>
      <vt:lpstr>Gen Jyuu Gothic LP Bold</vt:lpstr>
      <vt:lpstr>Gen Jyuu Gothic LP Medium</vt:lpstr>
      <vt:lpstr>Calibri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維琪 羅</cp:lastModifiedBy>
  <cp:revision>109</cp:revision>
  <dcterms:created xsi:type="dcterms:W3CDTF">2018-09-17T11:33:34Z</dcterms:created>
  <dcterms:modified xsi:type="dcterms:W3CDTF">2018-12-24T13:33:42Z</dcterms:modified>
</cp:coreProperties>
</file>

<file path=docProps/thumbnail.jpeg>
</file>